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7" r:id="rId7"/>
    <p:sldId id="266" r:id="rId8"/>
    <p:sldId id="265" r:id="rId9"/>
    <p:sldId id="264" r:id="rId10"/>
  </p:sldIdLst>
  <p:sldSz cx="14630400" cy="8229600"/>
  <p:notesSz cx="6797675" cy="9926638"/>
  <p:embeddedFontLst>
    <p:embeddedFont>
      <p:font typeface="Prata" panose="020B0604020202020204" charset="-52"/>
      <p:regular r:id="rId12"/>
    </p:embeddedFont>
    <p:embeddedFont>
      <p:font typeface="Raleway" pitchFamily="2" charset="-52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0" d="100"/>
          <a:sy n="60" d="100"/>
        </p:scale>
        <p:origin x="1061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244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5000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06577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6015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736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814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57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311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646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0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55764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7200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3316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52369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3163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8035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2953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726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10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1" r:id="rId18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79700" y="751242"/>
            <a:ext cx="6884894" cy="4433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5400" b="1" dirty="0"/>
              <a:t>Didactic game: «The Great Patriotic War:</a:t>
            </a:r>
          </a:p>
          <a:p>
            <a:pPr algn="ctr"/>
            <a:r>
              <a:rPr lang="en-US" sz="5400" b="1" dirty="0"/>
              <a:t> Heroes and Battles»</a:t>
            </a:r>
            <a:endParaRPr lang="ru-RU" sz="5400" dirty="0"/>
          </a:p>
        </p:txBody>
      </p:sp>
      <p:sp>
        <p:nvSpPr>
          <p:cNvPr id="4" name="Text 1"/>
          <p:cNvSpPr/>
          <p:nvPr/>
        </p:nvSpPr>
        <p:spPr>
          <a:xfrm>
            <a:off x="793791" y="5872283"/>
            <a:ext cx="6220196" cy="186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dirty="0"/>
              <a:t>Authors: </a:t>
            </a:r>
          </a:p>
          <a:p>
            <a:pPr algn="r"/>
            <a:r>
              <a:rPr lang="en-US" dirty="0"/>
              <a:t>Zaripova Alsu </a:t>
            </a:r>
            <a:r>
              <a:rPr lang="en-US" dirty="0" err="1"/>
              <a:t>Rifatovna</a:t>
            </a:r>
            <a:r>
              <a:rPr lang="en-US" dirty="0"/>
              <a:t>, English teacher, </a:t>
            </a:r>
          </a:p>
          <a:p>
            <a:pPr algn="r"/>
            <a:r>
              <a:rPr lang="en-US" dirty="0"/>
              <a:t>MBGEI "Technological Lyceum "Algorithm"; </a:t>
            </a:r>
          </a:p>
          <a:p>
            <a:pPr algn="r"/>
            <a:r>
              <a:rPr lang="en-US" dirty="0" err="1"/>
              <a:t>Pirvanaeva</a:t>
            </a:r>
            <a:r>
              <a:rPr lang="en-US" dirty="0"/>
              <a:t> Ira </a:t>
            </a:r>
            <a:r>
              <a:rPr lang="en-US" dirty="0" err="1"/>
              <a:t>Amrullaena</a:t>
            </a:r>
            <a:r>
              <a:rPr lang="en-US" dirty="0"/>
              <a:t>, English teacher, </a:t>
            </a:r>
          </a:p>
          <a:p>
            <a:pPr algn="r"/>
            <a:r>
              <a:rPr lang="en-US" dirty="0"/>
              <a:t>MBGEI "Technological Lyceum "Algorithm“.</a:t>
            </a:r>
            <a:endParaRPr lang="en-US" sz="1750" dirty="0"/>
          </a:p>
        </p:txBody>
      </p:sp>
      <p:pic>
        <p:nvPicPr>
          <p:cNvPr id="1026" name="Picture 2" descr="Frontline: Great Patriotic War - Apps on Google Play">
            <a:extLst>
              <a:ext uri="{FF2B5EF4-FFF2-40B4-BE49-F238E27FC236}">
                <a16:creationId xmlns:a16="http://schemas.microsoft.com/office/drawing/2014/main" id="{AB02D6B5-1878-0130-53DD-8EF96CE73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622146"/>
            <a:ext cx="7116182" cy="711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536930" y="491609"/>
            <a:ext cx="75565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Rules</a:t>
            </a:r>
            <a:endParaRPr lang="en-US" sz="6000" b="1" dirty="0"/>
          </a:p>
        </p:txBody>
      </p:sp>
      <p:sp>
        <p:nvSpPr>
          <p:cNvPr id="4" name="Shape 1"/>
          <p:cNvSpPr/>
          <p:nvPr/>
        </p:nvSpPr>
        <p:spPr>
          <a:xfrm>
            <a:off x="6280190" y="2493050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ru-RU" sz="1700">
              <a:latin typeface="Raleway" pitchFamily="2" charset="-52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07004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dirty="0">
                <a:latin typeface="Raleway" pitchFamily="2" charset="-52"/>
              </a:rPr>
              <a:t>Teams</a:t>
            </a:r>
          </a:p>
        </p:txBody>
      </p:sp>
      <p:sp>
        <p:nvSpPr>
          <p:cNvPr id="6" name="Text 3"/>
          <p:cNvSpPr/>
          <p:nvPr/>
        </p:nvSpPr>
        <p:spPr>
          <a:xfrm>
            <a:off x="6507004" y="3210282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00" dirty="0">
                <a:latin typeface="Raleway" pitchFamily="2" charset="-52"/>
              </a:rPr>
              <a:t>The class is divided into 3 teams</a:t>
            </a:r>
            <a:r>
              <a:rPr lang="en-US" sz="1700" dirty="0">
                <a:latin typeface="Raleway" pitchFamily="2" charset="-52"/>
                <a:ea typeface="Raleway" pitchFamily="34" charset="-122"/>
                <a:cs typeface="Raleway" pitchFamily="34" charset="-120"/>
              </a:rPr>
              <a:t>:</a:t>
            </a:r>
          </a:p>
          <a:p>
            <a:pPr>
              <a:lnSpc>
                <a:spcPts val="2850"/>
              </a:lnSpc>
            </a:pPr>
            <a:r>
              <a:rPr lang="en-US" sz="1700" dirty="0">
                <a:latin typeface="Raleway" pitchFamily="2" charset="-52"/>
                <a:ea typeface="Raleway" pitchFamily="34" charset="-122"/>
                <a:cs typeface="Raleway" pitchFamily="34" charset="-120"/>
              </a:rPr>
              <a:t> Liberators, Defenders, Heroes.</a:t>
            </a:r>
            <a:endParaRPr lang="en-US" sz="1700" dirty="0">
              <a:latin typeface="Raleway" pitchFamily="2" charset="-52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71867" y="2493050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ru-RU" sz="1700">
              <a:latin typeface="Raleway" pitchFamily="2" charset="-52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398681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800" b="1" dirty="0">
                <a:latin typeface="Raleway" pitchFamily="2" charset="-52"/>
              </a:rPr>
              <a:t>Questions</a:t>
            </a:r>
          </a:p>
        </p:txBody>
      </p:sp>
      <p:sp>
        <p:nvSpPr>
          <p:cNvPr id="9" name="Text 6"/>
          <p:cNvSpPr/>
          <p:nvPr/>
        </p:nvSpPr>
        <p:spPr>
          <a:xfrm>
            <a:off x="10398681" y="3210282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00">
                <a:latin typeface="Raleway" pitchFamily="2" charset="-52"/>
              </a:rPr>
              <a:t>Each team receives 10 questions in English.</a:t>
            </a:r>
            <a:endParaRPr lang="en-US" sz="1700" dirty="0">
              <a:latin typeface="Raleway" pitchFamily="2" charset="-52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80190" y="4752618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8"/>
          <p:cNvSpPr/>
          <p:nvPr/>
        </p:nvSpPr>
        <p:spPr>
          <a:xfrm>
            <a:off x="6507004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latin typeface="Raleway" pitchFamily="2" charset="-52"/>
              </a:rPr>
              <a:t>Difficulty levels</a:t>
            </a:r>
          </a:p>
        </p:txBody>
      </p:sp>
      <p:sp>
        <p:nvSpPr>
          <p:cNvPr id="12" name="Text 9"/>
          <p:cNvSpPr/>
          <p:nvPr/>
        </p:nvSpPr>
        <p:spPr>
          <a:xfrm>
            <a:off x="6507004" y="5469850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00" dirty="0">
                <a:latin typeface="Raleway" pitchFamily="2" charset="-52"/>
              </a:rPr>
              <a:t>Questions vary in complexity: facts, personalities, analysis of events.</a:t>
            </a:r>
          </a:p>
        </p:txBody>
      </p:sp>
      <p:sp>
        <p:nvSpPr>
          <p:cNvPr id="13" name="Shape 10"/>
          <p:cNvSpPr/>
          <p:nvPr/>
        </p:nvSpPr>
        <p:spPr>
          <a:xfrm>
            <a:off x="10171866" y="4752618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ru-RU" sz="1700">
              <a:latin typeface="Raleway" pitchFamily="2" charset="-52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98681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800" b="1" dirty="0">
                <a:latin typeface="Raleway" pitchFamily="2" charset="-52"/>
                <a:ea typeface="Prata" pitchFamily="34" charset="-122"/>
                <a:cs typeface="Prata" pitchFamily="34" charset="-120"/>
              </a:rPr>
              <a:t>Victory</a:t>
            </a:r>
            <a:endParaRPr lang="en-US" sz="2800" b="1" dirty="0">
              <a:latin typeface="Raleway" pitchFamily="2" charset="-52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398681" y="5469850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00" dirty="0">
                <a:latin typeface="Raleway" pitchFamily="2" charset="-52"/>
              </a:rPr>
              <a:t>The team with the highest number of points wins.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29665F8E-88DB-7510-6990-884F281B0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21" y="2493050"/>
            <a:ext cx="574875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04887" y="303788"/>
            <a:ext cx="80553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Team 1: Liberators</a:t>
            </a: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6850460" y="916900"/>
            <a:ext cx="7081849" cy="6693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136799" y="1064621"/>
            <a:ext cx="820846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1. </a:t>
            </a:r>
            <a:r>
              <a:rPr lang="en-US" sz="2400" dirty="0">
                <a:latin typeface="Times New Roman" panose="02020603050405020304" pitchFamily="18" charset="0"/>
              </a:rPr>
              <a:t>What was the code name for Nazi Germany’s invasion of the USSR?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2. </a:t>
            </a:r>
            <a:r>
              <a:rPr lang="en-US" sz="2400" dirty="0">
                <a:latin typeface="Times New Roman" panose="02020603050405020304" pitchFamily="18" charset="0"/>
              </a:rPr>
              <a:t>Which Soviet city survived a 872-day siege? 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3. </a:t>
            </a:r>
            <a:r>
              <a:rPr lang="en-US" sz="2400" dirty="0">
                <a:latin typeface="Times New Roman" panose="02020603050405020304" pitchFamily="18" charset="0"/>
              </a:rPr>
              <a:t>Who was the Soviet leader during WWII? 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4. </a:t>
            </a:r>
            <a:r>
              <a:rPr lang="en-US" sz="2400" dirty="0">
                <a:latin typeface="Times New Roman" panose="02020603050405020304" pitchFamily="18" charset="0"/>
              </a:rPr>
              <a:t>What was the largest tank battle of WWII? 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5. </a:t>
            </a:r>
            <a:r>
              <a:rPr lang="en-US" sz="2400" dirty="0">
                <a:latin typeface="Times New Roman" panose="02020603050405020304" pitchFamily="18" charset="0"/>
              </a:rPr>
              <a:t>Which Soviet sniper killed over 300 enemy soldiers? 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6. </a:t>
            </a:r>
            <a:r>
              <a:rPr lang="en-US" sz="2400" dirty="0">
                <a:latin typeface="Times New Roman" panose="02020603050405020304" pitchFamily="18" charset="0"/>
              </a:rPr>
              <a:t>What is the name of the Soviet rocket launcher used in WWII? 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7. </a:t>
            </a:r>
            <a:r>
              <a:rPr lang="en-US" sz="2400" dirty="0">
                <a:latin typeface="Times New Roman" panose="02020603050405020304" pitchFamily="18" charset="0"/>
              </a:rPr>
              <a:t>Which river did Soviet soldiers cross during the Battle of Stalingrad?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8. </a:t>
            </a:r>
            <a:r>
              <a:rPr lang="en-US" sz="2400" dirty="0">
                <a:latin typeface="Times New Roman" panose="02020603050405020304" pitchFamily="18" charset="0"/>
              </a:rPr>
              <a:t>In which year did the Battle of Berlin take place?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9. </a:t>
            </a:r>
            <a:r>
              <a:rPr lang="en-US" sz="2400" dirty="0">
                <a:latin typeface="Times New Roman" panose="02020603050405020304" pitchFamily="18" charset="0"/>
              </a:rPr>
              <a:t>What does "Blitzkrieg" mean?</a:t>
            </a:r>
            <a:endParaRPr lang="ru-RU" sz="2400" dirty="0">
              <a:effectLst/>
            </a:endParaRP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</a:rPr>
              <a:t>10. </a:t>
            </a:r>
            <a:r>
              <a:rPr lang="en-US" sz="2400" dirty="0">
                <a:latin typeface="Times New Roman" panose="02020603050405020304" pitchFamily="18" charset="0"/>
              </a:rPr>
              <a:t>Which medal was awarded to the defenders of Moscow? </a:t>
            </a:r>
            <a:endParaRPr lang="ru-RU" sz="2400" dirty="0">
              <a:effectLst/>
            </a:endParaRPr>
          </a:p>
        </p:txBody>
      </p:sp>
      <p:pic>
        <p:nvPicPr>
          <p:cNvPr id="3074" name="Picture 2" descr="The Liberators: My Life in the Soviet Army by Viktor Suvorov | Goodreads">
            <a:extLst>
              <a:ext uri="{FF2B5EF4-FFF2-40B4-BE49-F238E27FC236}">
                <a16:creationId xmlns:a16="http://schemas.microsoft.com/office/drawing/2014/main" id="{7EFFB8C7-86AD-3401-98A1-54F9091E90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6" r="17774" b="3778"/>
          <a:stretch>
            <a:fillRect/>
          </a:stretch>
        </p:blipFill>
        <p:spPr bwMode="auto">
          <a:xfrm>
            <a:off x="570156" y="418088"/>
            <a:ext cx="4873214" cy="726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755517" y="336390"/>
            <a:ext cx="611600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Team 2: Defenders</a:t>
            </a:r>
            <a:endParaRPr lang="en-US" sz="44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5241" y="1300013"/>
            <a:ext cx="833204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Which Soviet operation led to the liberation of Belarus in 1944?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 Who was the commander of the Soviet forces at Stalingrad?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What was the nickname of the Soviet fighter plane "IL-2"?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Which country was the first to be liberated by the Red Army?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Name the Soviet pilot who continued flying after losing both legs.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What was the main goal of Operation Typhoon?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Which Soviet city was renamed Volgograd after the war?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Who signed the German surrender on behalf of the USSR?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What was the "Road of Life"? </a:t>
            </a:r>
          </a:p>
          <a:p>
            <a:pPr marL="457200" lvl="0" indent="-457200" algn="just">
              <a:lnSpc>
                <a:spcPct val="150000"/>
              </a:lnSpc>
              <a:buAutoNum type="arabicPeriod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</a:rPr>
              <a:t>Which Nazi leader committed suicide in 1945? </a:t>
            </a:r>
            <a:endParaRPr lang="ru-RU" sz="2400" dirty="0">
              <a:effectLst/>
            </a:endParaRPr>
          </a:p>
        </p:txBody>
      </p:sp>
      <p:pic>
        <p:nvPicPr>
          <p:cNvPr id="4098" name="Picture 2" descr="Soviet Tanks at Kursk 1943: : New Vanguard William E. Hiestand Osprey  Publishing - Osprey">
            <a:extLst>
              <a:ext uri="{FF2B5EF4-FFF2-40B4-BE49-F238E27FC236}">
                <a16:creationId xmlns:a16="http://schemas.microsoft.com/office/drawing/2014/main" id="{C190F223-F461-3248-94AA-31BA5C0ED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382" y="301219"/>
            <a:ext cx="5713374" cy="770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707941" y="130271"/>
            <a:ext cx="8401759" cy="610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3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Team 3: Heroes</a:t>
            </a:r>
            <a:endParaRPr lang="en-US" sz="38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617028" y="632235"/>
            <a:ext cx="8892792" cy="753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Which battle marked the turning point on the Eastern Front?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Who was the first woman to become a Hero of the Soviet Union?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does "Gulag" stand for?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Which Soviet marshal captured Berlin?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was the "Night Witches" nickname given to?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Which concentration camp was liberated by the Red Army?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many Soviet civilians died during WWII?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was the name of the Soviet partisan leader?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Which Soviet republic lost 25% of its population in the war?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phrase ended Soviet radio broadcasts during the war? 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5124" name="Picture 4" descr="Soviet War Memorial (Treptower Park) - Wikipedia">
            <a:extLst>
              <a:ext uri="{FF2B5EF4-FFF2-40B4-BE49-F238E27FC236}">
                <a16:creationId xmlns:a16="http://schemas.microsoft.com/office/drawing/2014/main" id="{C75FD637-5A68-6759-A2CA-EC91CA5FD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04" y="237065"/>
            <a:ext cx="5031104" cy="754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48364E3-6C33-FC73-6C95-3C0EB6C1D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046293"/>
              </p:ext>
            </p:extLst>
          </p:nvPr>
        </p:nvGraphicFramePr>
        <p:xfrm>
          <a:off x="629920" y="1044447"/>
          <a:ext cx="13512801" cy="682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4267">
                  <a:extLst>
                    <a:ext uri="{9D8B030D-6E8A-4147-A177-3AD203B41FA5}">
                      <a16:colId xmlns:a16="http://schemas.microsoft.com/office/drawing/2014/main" val="1307835413"/>
                    </a:ext>
                  </a:extLst>
                </a:gridCol>
                <a:gridCol w="4504267">
                  <a:extLst>
                    <a:ext uri="{9D8B030D-6E8A-4147-A177-3AD203B41FA5}">
                      <a16:colId xmlns:a16="http://schemas.microsoft.com/office/drawing/2014/main" val="197771685"/>
                    </a:ext>
                  </a:extLst>
                </a:gridCol>
                <a:gridCol w="4504267">
                  <a:extLst>
                    <a:ext uri="{9D8B030D-6E8A-4147-A177-3AD203B41FA5}">
                      <a16:colId xmlns:a16="http://schemas.microsoft.com/office/drawing/2014/main" val="2146015451"/>
                    </a:ext>
                  </a:extLst>
                </a:gridCol>
              </a:tblGrid>
              <a:tr h="6431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Liberators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Barbarossa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Leningrad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Joseph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Stalin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Battle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Kursk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Vasily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Zaytsev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Katyusha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Volga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1945</a:t>
                      </a:r>
                      <a:endParaRPr lang="en-US" sz="2400" b="1" kern="1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Lightning</a:t>
                      </a: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war</a:t>
                      </a:r>
                      <a:endParaRPr lang="en-US" sz="2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 </a:t>
                      </a:r>
                      <a:r>
                        <a:rPr lang="ru-RU" sz="2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Defence </a:t>
                      </a:r>
                      <a:r>
                        <a:rPr lang="ru-RU" sz="2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Moscow</a:t>
                      </a: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Defenders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Bagration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Vasily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Chuikov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Flying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Tank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Poland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(1944)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Alexey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Maresyev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Capture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Moscow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Stalingrad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Georgy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Zhukov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Supply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route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Leningrad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Adolf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Hitler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3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Heroes</a:t>
                      </a:r>
                      <a:endParaRPr lang="ru-RU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Stalingrad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Zoya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Kosmodemyanskaya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Camp Administration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Ivan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Konev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Soviet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bomber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pilots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Auschwitz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17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million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Sidor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Kovpak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Belarus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"Our cause is just, victory will be ours!"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8352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2E839C4-DBE1-9515-5E7C-51F87E66D254}"/>
              </a:ext>
            </a:extLst>
          </p:cNvPr>
          <p:cNvSpPr txBox="1"/>
          <p:nvPr/>
        </p:nvSpPr>
        <p:spPr>
          <a:xfrm>
            <a:off x="629920" y="166609"/>
            <a:ext cx="13657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Keys </a:t>
            </a:r>
            <a:endParaRPr lang="ru-RU" sz="5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8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316" y="214492"/>
            <a:ext cx="13725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 Assignment: "Letters Through Time"</a:t>
            </a:r>
            <a:endParaRPr lang="en-US" sz="40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Imagine you are a time traveler who has the ability to send letters between the past and the present. Your task is to write a heartfelt letter from the perspective of someone living during World War II (a soldier, a nurse, a child, or a civilian) to a person living in the modern day. Then, write a response from the modern-day person back to the WWII individual.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316" y="2159138"/>
            <a:ext cx="56043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Your Perspective: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Decide who you are writing as during WWII (e.g., a soldier on the front lines, a mother waiting for her son to return, a child in a bomb shelter, or a resistance fighter).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Decide who you are writing to in the modern day (e.g., a student, a historian, a grandchild, or even yourself).</a:t>
            </a:r>
          </a:p>
          <a:p>
            <a:pPr>
              <a:buFont typeface="+mj-lt"/>
              <a:buAutoNum type="arabi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WWII Letter: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your daily life, fears, hopes, and dreams during the war.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your thoughts on the world, the future, and what you wish people in the future would remember about this time.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 questions about the future (e.g., "Has the world learned from this war?" or "What is life like in your time?").</a:t>
            </a:r>
          </a:p>
        </p:txBody>
      </p:sp>
      <p:pic>
        <p:nvPicPr>
          <p:cNvPr id="7170" name="Picture 2" descr="Краткий курс истории. «Бессмертный полк» | Читать статьи по истории РФ для  школьников и студентов">
            <a:extLst>
              <a:ext uri="{FF2B5EF4-FFF2-40B4-BE49-F238E27FC236}">
                <a16:creationId xmlns:a16="http://schemas.microsoft.com/office/drawing/2014/main" id="{06AF1F37-EC08-37BE-6358-B2A25BAC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17" y="2387600"/>
            <a:ext cx="8228085" cy="545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491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93554" y="456472"/>
            <a:ext cx="824329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 task (additional points)</a:t>
            </a:r>
            <a:endParaRPr lang="en-US" sz="16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Prata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367" y="1364946"/>
            <a:ext cx="121585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</a:rPr>
              <a:t>Task:</a:t>
            </a:r>
            <a:r>
              <a:rPr lang="en-US" sz="3200" dirty="0">
                <a:latin typeface="Times New Roman" panose="02020603050405020304" pitchFamily="18" charset="0"/>
              </a:rPr>
              <a:t> </a:t>
            </a:r>
            <a:r>
              <a:rPr lang="en-US" sz="3200" i="1" dirty="0">
                <a:latin typeface="Times New Roman" panose="02020603050405020304" pitchFamily="18" charset="0"/>
              </a:rPr>
              <a:t>Create a short patriotic slogan in English to honor WWII heroes. </a:t>
            </a:r>
            <a:r>
              <a:rPr lang="ru-RU" sz="3200" i="1" dirty="0" err="1">
                <a:latin typeface="Times New Roman" panose="02020603050405020304" pitchFamily="18" charset="0"/>
              </a:rPr>
              <a:t>Use</a:t>
            </a:r>
            <a:r>
              <a:rPr lang="ru-RU" sz="3200" i="1" dirty="0">
                <a:latin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</a:rPr>
              <a:t>words</a:t>
            </a:r>
            <a:r>
              <a:rPr lang="ru-RU" sz="3200" i="1" dirty="0">
                <a:latin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</a:rPr>
              <a:t>like</a:t>
            </a:r>
            <a:r>
              <a:rPr lang="ru-RU" sz="3200" i="1" dirty="0">
                <a:latin typeface="Times New Roman" panose="02020603050405020304" pitchFamily="18" charset="0"/>
              </a:rPr>
              <a:t> "</a:t>
            </a:r>
            <a:r>
              <a:rPr lang="ru-RU" sz="3200" b="1" i="1" dirty="0" err="1">
                <a:latin typeface="Times New Roman" panose="02020603050405020304" pitchFamily="18" charset="0"/>
              </a:rPr>
              <a:t>courage</a:t>
            </a:r>
            <a:r>
              <a:rPr lang="ru-RU" sz="3200" b="1" i="1" dirty="0">
                <a:latin typeface="Times New Roman" panose="02020603050405020304" pitchFamily="18" charset="0"/>
              </a:rPr>
              <a:t>," "</a:t>
            </a:r>
            <a:r>
              <a:rPr lang="ru-RU" sz="3200" b="1" i="1" dirty="0" err="1">
                <a:latin typeface="Times New Roman" panose="02020603050405020304" pitchFamily="18" charset="0"/>
              </a:rPr>
              <a:t>memory</a:t>
            </a:r>
            <a:r>
              <a:rPr lang="ru-RU" sz="3200" b="1" i="1" dirty="0">
                <a:latin typeface="Times New Roman" panose="02020603050405020304" pitchFamily="18" charset="0"/>
              </a:rPr>
              <a:t>," </a:t>
            </a:r>
            <a:r>
              <a:rPr lang="ru-RU" sz="3200" b="1" i="1" dirty="0" err="1">
                <a:latin typeface="Times New Roman" panose="02020603050405020304" pitchFamily="18" charset="0"/>
              </a:rPr>
              <a:t>or</a:t>
            </a:r>
            <a:r>
              <a:rPr lang="ru-RU" sz="3200" b="1" i="1" dirty="0">
                <a:latin typeface="Times New Roman" panose="02020603050405020304" pitchFamily="18" charset="0"/>
              </a:rPr>
              <a:t> "</a:t>
            </a:r>
            <a:r>
              <a:rPr lang="ru-RU" sz="3200" b="1" i="1" dirty="0" err="1">
                <a:latin typeface="Times New Roman" panose="02020603050405020304" pitchFamily="18" charset="0"/>
              </a:rPr>
              <a:t>peace</a:t>
            </a:r>
            <a:r>
              <a:rPr lang="ru-RU" sz="3200" i="1" dirty="0">
                <a:latin typeface="Times New Roman" panose="02020603050405020304" pitchFamily="18" charset="0"/>
              </a:rPr>
              <a:t>."</a:t>
            </a:r>
            <a:endParaRPr lang="ru-RU" sz="3200" dirty="0">
              <a:effectLst/>
            </a:endParaRPr>
          </a:p>
          <a:p>
            <a:pPr lvl="0"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</a:rPr>
              <a:t>Example: </a:t>
            </a:r>
            <a:r>
              <a:rPr lang="en-US" sz="3200" i="1" dirty="0">
                <a:latin typeface="Times New Roman" panose="02020603050405020304" pitchFamily="18" charset="0"/>
              </a:rPr>
              <a:t>"Courage of the past lights the path to peace!"</a:t>
            </a:r>
            <a:endParaRPr lang="ru-RU" sz="3200" dirty="0">
              <a:effectLst/>
            </a:endParaRPr>
          </a:p>
        </p:txBody>
      </p:sp>
      <p:pic>
        <p:nvPicPr>
          <p:cNvPr id="6146" name="Picture 2" descr="Giant Statues and Monuments from the Soviet Union">
            <a:extLst>
              <a:ext uri="{FF2B5EF4-FFF2-40B4-BE49-F238E27FC236}">
                <a16:creationId xmlns:a16="http://schemas.microsoft.com/office/drawing/2014/main" id="{D52976F2-D563-8A1D-FB85-EBB8472EF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37" y="4346302"/>
            <a:ext cx="4315847" cy="2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ussia's Monumental Tributes To The 'Great Patriotic War'">
            <a:extLst>
              <a:ext uri="{FF2B5EF4-FFF2-40B4-BE49-F238E27FC236}">
                <a16:creationId xmlns:a16="http://schemas.microsoft.com/office/drawing/2014/main" id="{081B9CBA-CF59-6016-02F7-8E550F87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452" y="4342878"/>
            <a:ext cx="4326249" cy="287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Памятники Великой Отечественной войне в России и Белоруссии">
            <a:extLst>
              <a:ext uri="{FF2B5EF4-FFF2-40B4-BE49-F238E27FC236}">
                <a16:creationId xmlns:a16="http://schemas.microsoft.com/office/drawing/2014/main" id="{AEC7EF00-A82D-7F74-C9F1-D6136577D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769" y="4346302"/>
            <a:ext cx="4315847" cy="287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164822" y="385085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endParaRPr lang="en-US" sz="115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3095" y="5420439"/>
            <a:ext cx="298985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718442" y="6535420"/>
            <a:ext cx="28391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/>
              <a:t>Amazing fact</a:t>
            </a:r>
            <a:endParaRPr lang="en-US" sz="4000" b="1" dirty="0"/>
          </a:p>
        </p:txBody>
      </p:sp>
      <p:sp>
        <p:nvSpPr>
          <p:cNvPr id="6" name="Text 3"/>
          <p:cNvSpPr/>
          <p:nvPr/>
        </p:nvSpPr>
        <p:spPr>
          <a:xfrm>
            <a:off x="3928893" y="5455530"/>
            <a:ext cx="63513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5850" dirty="0"/>
          </a:p>
        </p:txBody>
      </p:sp>
      <p:sp>
        <p:nvSpPr>
          <p:cNvPr id="7" name="Text 4"/>
          <p:cNvSpPr/>
          <p:nvPr/>
        </p:nvSpPr>
        <p:spPr>
          <a:xfrm>
            <a:off x="5375025" y="6526754"/>
            <a:ext cx="34591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/>
              <a:t>Memorable word</a:t>
            </a:r>
            <a:endParaRPr lang="en-US" sz="4000" b="1" dirty="0"/>
          </a:p>
        </p:txBody>
      </p:sp>
      <p:sp>
        <p:nvSpPr>
          <p:cNvPr id="8" name="Text 1"/>
          <p:cNvSpPr/>
          <p:nvPr/>
        </p:nvSpPr>
        <p:spPr>
          <a:xfrm>
            <a:off x="10051682" y="5455530"/>
            <a:ext cx="298985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ru-RU" sz="5850" dirty="0">
                <a:solidFill>
                  <a:srgbClr val="CFCBBF"/>
                </a:solidFill>
                <a:latin typeface="Prata" pitchFamily="34" charset="0"/>
              </a:rPr>
              <a:t>3</a:t>
            </a:r>
            <a:endParaRPr lang="en-US" sz="5850" dirty="0"/>
          </a:p>
        </p:txBody>
      </p:sp>
      <p:sp>
        <p:nvSpPr>
          <p:cNvPr id="9" name="Text 4"/>
          <p:cNvSpPr/>
          <p:nvPr/>
        </p:nvSpPr>
        <p:spPr>
          <a:xfrm>
            <a:off x="9548765" y="6505052"/>
            <a:ext cx="38128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 err="1"/>
              <a:t>Favourite</a:t>
            </a:r>
            <a:r>
              <a:rPr lang="en-US" sz="3600" b="1" dirty="0"/>
              <a:t> task</a:t>
            </a:r>
            <a:endParaRPr lang="en-US" sz="4000" b="1" dirty="0"/>
          </a:p>
        </p:txBody>
      </p:sp>
      <p:pic>
        <p:nvPicPr>
          <p:cNvPr id="8202" name="Picture 10" descr="Игра «Вопросы-ответы» для подростков">
            <a:extLst>
              <a:ext uri="{FF2B5EF4-FFF2-40B4-BE49-F238E27FC236}">
                <a16:creationId xmlns:a16="http://schemas.microsoft.com/office/drawing/2014/main" id="{FE436DE0-87C1-9C30-758F-ED11E7EB8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5" b="49069"/>
          <a:stretch>
            <a:fillRect/>
          </a:stretch>
        </p:blipFill>
        <p:spPr bwMode="auto">
          <a:xfrm>
            <a:off x="88900" y="101599"/>
            <a:ext cx="14452600" cy="355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1237</TotalTime>
  <Words>815</Words>
  <Application>Microsoft Office PowerPoint</Application>
  <PresentationFormat>Произвольный</PresentationFormat>
  <Paragraphs>111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Prata</vt:lpstr>
      <vt:lpstr>Times New Roman</vt:lpstr>
      <vt:lpstr>Calibri</vt:lpstr>
      <vt:lpstr>Symbol</vt:lpstr>
      <vt:lpstr>Arial</vt:lpstr>
      <vt:lpstr>Raleway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Саида Таривердиева</cp:lastModifiedBy>
  <cp:revision>10</cp:revision>
  <cp:lastPrinted>2025-03-14T11:45:35Z</cp:lastPrinted>
  <dcterms:created xsi:type="dcterms:W3CDTF">2025-02-04T17:55:05Z</dcterms:created>
  <dcterms:modified xsi:type="dcterms:W3CDTF">2025-11-04T16:05:06Z</dcterms:modified>
</cp:coreProperties>
</file>